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76" r:id="rId6"/>
    <p:sldId id="277" r:id="rId7"/>
    <p:sldId id="265" r:id="rId8"/>
    <p:sldId id="266" r:id="rId9"/>
    <p:sldId id="267" r:id="rId10"/>
    <p:sldId id="268" r:id="rId11"/>
    <p:sldId id="269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33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5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3833550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785786" y="142852"/>
            <a:ext cx="8358214" cy="671514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071538" y="428604"/>
            <a:ext cx="7643866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4273828.png"/>
          <p:cNvPicPr>
            <a:picLocks noChangeAspect="1"/>
          </p:cNvPicPr>
          <p:nvPr userDrawn="1"/>
        </p:nvPicPr>
        <p:blipFill>
          <a:blip r:embed="rId14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4245823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285852" y="2357430"/>
            <a:ext cx="7643866" cy="3867109"/>
            <a:chOff x="1115616" y="2146448"/>
            <a:chExt cx="7165477" cy="296346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152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361043" y="4402338"/>
              <a:ext cx="6464105" cy="707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МБОУ «Новоандреевская школа им. В.А. Осипова»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2024 г. </a:t>
              </a:r>
              <a:endParaRPr lang="ru-RU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43608" y="1628800"/>
            <a:ext cx="756084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Реализация системно-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подхода 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уроках истории и обществознания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Применение интерактивных методов и приемов: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643192" cy="5184576"/>
          </a:xfrm>
        </p:spPr>
        <p:txBody>
          <a:bodyPr/>
          <a:lstStyle/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Проблемное обучение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Ролевые и деловые игры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Исследование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Эвристический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Креативный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Диалогического взаимодействия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Открытый микрофон, дискуссия, турниры знатоков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старших классах на уроках истории и обществознания успешно проходят дебаты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в группах позволяет реализовать следующие задачи: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84784"/>
            <a:ext cx="7427168" cy="4896544"/>
          </a:xfrm>
        </p:spPr>
        <p:txBody>
          <a:bodyPr/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формирует логическое и критическое мышление, навыки риторики;</a:t>
            </a:r>
          </a:p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способствует обучению в команде и концентрации на сути проблемы или задания;</a:t>
            </a:r>
          </a:p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развивает навыки: толерантности, партнерского общения, цивилизованной дискуссии;</a:t>
            </a:r>
          </a:p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отрабатываются навыки поисковой и исследовательской деятельности; </a:t>
            </a:r>
          </a:p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способствует становлению гражданского общества в России.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908720"/>
            <a:ext cx="7643192" cy="5217443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Практическое занятие 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– форма учебных занятий по истории или обществознанию, где на основе ранее полученных знаний и сформированных умений школьники решают познавательные задачи, представляют результаты своей практической, творческой деятельности или осваивают сложные познавательнее приемы, необходимые для серьезного и глубокого изучения.</a:t>
            </a:r>
          </a:p>
          <a:p>
            <a:pPr algn="just"/>
            <a:r>
              <a:rPr lang="ru-RU" sz="2400" b="1" u="sng" dirty="0" smtClean="0">
                <a:latin typeface="Cambria Math" pitchFamily="18" charset="0"/>
                <a:ea typeface="Cambria Math" pitchFamily="18" charset="0"/>
              </a:rPr>
              <a:t>практикумы;</a:t>
            </a:r>
          </a:p>
          <a:p>
            <a:pPr algn="just"/>
            <a:r>
              <a:rPr lang="ru-RU" sz="2400" b="1" u="sng" dirty="0" smtClean="0">
                <a:latin typeface="Cambria Math" pitchFamily="18" charset="0"/>
                <a:ea typeface="Cambria Math" pitchFamily="18" charset="0"/>
              </a:rPr>
              <a:t>семинары;</a:t>
            </a:r>
          </a:p>
          <a:p>
            <a:pPr algn="just"/>
            <a:r>
              <a:rPr lang="ru-RU" sz="2400" b="1" u="sng" dirty="0" smtClean="0">
                <a:latin typeface="Cambria Math" pitchFamily="18" charset="0"/>
                <a:ea typeface="Cambria Math" pitchFamily="18" charset="0"/>
              </a:rPr>
              <a:t>конференции;</a:t>
            </a:r>
          </a:p>
          <a:p>
            <a:pPr algn="just"/>
            <a:r>
              <a:rPr lang="ru-RU" sz="2400" b="1" u="sng" dirty="0" smtClean="0">
                <a:latin typeface="Cambria Math" pitchFamily="18" charset="0"/>
                <a:ea typeface="Cambria Math" pitchFamily="18" charset="0"/>
              </a:rPr>
              <a:t>участие в проектах.</a:t>
            </a:r>
          </a:p>
          <a:p>
            <a:pPr algn="just"/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476673"/>
            <a:ext cx="7427168" cy="475252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системно - деятельностный подход в образовании – это не совокупность образовательных технологий, методов и приемов, это своего рода философия образования новой школы, которая дает возможность учителю творить, искать, становиться в содружестве с обучающимися - мастером своего дела;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работать на высокие результаты, формировать у учеников универсальные учебные действия – таким образом, чтобы готовить их к продолжению непрерывного образования,  к жизни, в постоянно изменяющихся условиях.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556792"/>
            <a:ext cx="7416824" cy="4248473"/>
          </a:xfrm>
        </p:spPr>
        <p:txBody>
          <a:bodyPr/>
          <a:lstStyle/>
          <a:p>
            <a:pPr algn="ctr">
              <a:buNone/>
            </a:pPr>
            <a:r>
              <a:rPr lang="ru-RU" sz="9600" dirty="0" smtClean="0">
                <a:latin typeface="Monotype Corsiva" pitchFamily="66" charset="0"/>
                <a:cs typeface="Mongolian Baiti" pitchFamily="66" charset="0"/>
              </a:rPr>
              <a:t> </a:t>
            </a:r>
            <a:r>
              <a:rPr lang="ru-RU" sz="9600" b="1" dirty="0" smtClean="0">
                <a:solidFill>
                  <a:srgbClr val="C00000"/>
                </a:solidFill>
                <a:latin typeface="Monotype Corsiva" pitchFamily="66" charset="0"/>
                <a:cs typeface="Mongolian Baiti" pitchFamily="66" charset="0"/>
              </a:rPr>
              <a:t>Спасибо за              внимание</a:t>
            </a:r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  <a:cs typeface="Mongolian Baiti" pitchFamily="66" charset="0"/>
              </a:rPr>
              <a:t>!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  <a:cs typeface="Mongolian Baiti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92088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Основные задачи образования </a:t>
            </a:r>
            <a:endParaRPr lang="ru-RU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929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b="1" dirty="0" smtClean="0"/>
              <a:t>Учителю важно найти на уроке особый индивидуальный подход к обучающимся: нужно не заставлять, а мотивировать их к учёбе (показ, удивление, ребус, клякса, сценка, афоризм, образ, картинка, вопрос...) </a:t>
            </a:r>
          </a:p>
          <a:p>
            <a:pPr>
              <a:buNone/>
            </a:pPr>
            <a:r>
              <a:rPr lang="ru-RU" sz="2800" b="1" dirty="0" smtClean="0"/>
              <a:t>     </a:t>
            </a:r>
            <a:r>
              <a:rPr lang="ru-RU" sz="2800" b="1" dirty="0" smtClean="0">
                <a:solidFill>
                  <a:srgbClr val="C00000"/>
                </a:solidFill>
              </a:rPr>
              <a:t>Основные задачи образования – </a:t>
            </a:r>
          </a:p>
          <a:p>
            <a:pPr>
              <a:buNone/>
            </a:pPr>
            <a:r>
              <a:rPr lang="ru-RU" sz="2800" b="1" dirty="0" smtClean="0"/>
              <a:t>     не просто вооружить выпускника фиксированным набором знаний, а сформировать у него умение и желание учиться всю жизнь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476672"/>
            <a:ext cx="5194920" cy="583264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b="1" dirty="0" smtClean="0"/>
              <a:t>Известный психолог Леонтьев говорил, что человеческая жизнь - это «система сменяющих друг друга деятельностей</a:t>
            </a:r>
            <a:r>
              <a:rPr lang="ru-RU" b="1" dirty="0" smtClean="0"/>
              <a:t>».</a:t>
            </a:r>
          </a:p>
          <a:p>
            <a:pPr>
              <a:buNone/>
            </a:pPr>
            <a:r>
              <a:rPr lang="ru-RU" sz="2800" b="1" dirty="0" smtClean="0"/>
              <a:t>    Процесс обучения, как передача информации от учителя к ученику, считают психологи, противоречит самой природе человека – только через собственную деятельность каждый познает мир.</a:t>
            </a:r>
            <a:endParaRPr lang="ru-RU" sz="2800" b="1" dirty="0"/>
          </a:p>
        </p:txBody>
      </p:sp>
      <p:pic>
        <p:nvPicPr>
          <p:cNvPr id="4" name="Рисунок 3" descr="2595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196752"/>
            <a:ext cx="3024336" cy="4020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47248" cy="115699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Основой, обеспечивающей  реализацию Федерального Образовательного  Стандарта, является системно –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подход, который обеспечивает: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baseline="30000" dirty="0" smtClean="0"/>
              <a:t/>
            </a:r>
            <a:br>
              <a:rPr lang="ru-RU" sz="2800" b="1" baseline="30000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147248" cy="4065315"/>
          </a:xfrm>
        </p:spPr>
        <p:txBody>
          <a:bodyPr/>
          <a:lstStyle/>
          <a:p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формирование готовности к саморазвитию и непрерывному образованию;</a:t>
            </a:r>
          </a:p>
          <a:p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проектирование и конструирование социальной среды развития обучающихся в системе образования;</a:t>
            </a:r>
          </a:p>
          <a:p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активную учебно-познавательную деятельность обучающихся;</a:t>
            </a:r>
          </a:p>
          <a:p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построение образовательного процесса с учетом индивидуальных возрастных, психологических и физиологических особенностей обучающихся. 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457200"/>
            <a:ext cx="6275387" cy="955675"/>
          </a:xfrm>
        </p:spPr>
        <p:txBody>
          <a:bodyPr/>
          <a:lstStyle/>
          <a:p>
            <a:pPr algn="ctr" eaLnBrk="1" hangingPunct="1"/>
            <a:r>
              <a:rPr lang="ru-RU" altLang="ru-RU" sz="2800" b="1" smtClean="0">
                <a:solidFill>
                  <a:srgbClr val="CC0000"/>
                </a:solidFill>
              </a:rPr>
              <a:t>Системно- деятельностный подход</a:t>
            </a:r>
            <a:r>
              <a:rPr lang="ru-RU" altLang="ru-RU" sz="4000" smtClean="0"/>
              <a:t> </a:t>
            </a:r>
          </a:p>
        </p:txBody>
      </p:sp>
      <p:pic>
        <p:nvPicPr>
          <p:cNvPr id="6147" name="Picture 5" descr="http://do.gendocs.ru/pars_docs/tw_refs/257/256735/256735_html_m408effa4.pn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74613"/>
            <a:ext cx="2232248" cy="2822587"/>
          </a:xfr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8" name="AutoShape 9"/>
          <p:cNvSpPr>
            <a:spLocks noChangeArrowheads="1"/>
          </p:cNvSpPr>
          <p:nvPr/>
        </p:nvSpPr>
        <p:spPr bwMode="auto">
          <a:xfrm>
            <a:off x="2555875" y="1557338"/>
            <a:ext cx="6337300" cy="865187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ru-RU" altLang="ru-RU" sz="1800"/>
          </a:p>
        </p:txBody>
      </p: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2700338" y="1700213"/>
            <a:ext cx="583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/>
              <a:t>методологическая основа ФГОС</a:t>
            </a:r>
          </a:p>
        </p:txBody>
      </p:sp>
      <p:sp>
        <p:nvSpPr>
          <p:cNvPr id="6150" name="AutoShape 13"/>
          <p:cNvSpPr>
            <a:spLocks noChangeArrowheads="1"/>
          </p:cNvSpPr>
          <p:nvPr/>
        </p:nvSpPr>
        <p:spPr bwMode="auto">
          <a:xfrm>
            <a:off x="611188" y="3068638"/>
            <a:ext cx="8281987" cy="1800225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главный результат образования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это не отдельные знания, умения и навыки, а способность и</a:t>
            </a:r>
          </a:p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готовность человека к эффективной и продуктивной деятельности </a:t>
            </a:r>
          </a:p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 различных социально-значимых ситуациях.</a:t>
            </a:r>
          </a:p>
        </p:txBody>
      </p:sp>
      <p:sp>
        <p:nvSpPr>
          <p:cNvPr id="6151" name="AutoShape 15"/>
          <p:cNvSpPr>
            <a:spLocks noChangeArrowheads="1"/>
          </p:cNvSpPr>
          <p:nvPr/>
        </p:nvSpPr>
        <p:spPr bwMode="auto">
          <a:xfrm>
            <a:off x="4787900" y="2492375"/>
            <a:ext cx="288925" cy="504825"/>
          </a:xfrm>
          <a:prstGeom prst="downArrow">
            <a:avLst>
              <a:gd name="adj1" fmla="val 50000"/>
              <a:gd name="adj2" fmla="val 43681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6152" name="AutoShape 16"/>
          <p:cNvSpPr>
            <a:spLocks noChangeArrowheads="1"/>
          </p:cNvSpPr>
          <p:nvPr/>
        </p:nvSpPr>
        <p:spPr bwMode="auto">
          <a:xfrm>
            <a:off x="574675" y="5445224"/>
            <a:ext cx="8569325" cy="1152128"/>
          </a:xfrm>
          <a:prstGeom prst="wedgeRectCallout">
            <a:avLst>
              <a:gd name="adj1" fmla="val 1778"/>
              <a:gd name="adj2" fmla="val -120139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ru-RU" altLang="ru-RU" sz="2000" b="1" dirty="0" smtClean="0">
                <a:solidFill>
                  <a:srgbClr val="CC0000"/>
                </a:solidFill>
                <a:latin typeface="Times New Roman" pitchFamily="18" charset="0"/>
              </a:rPr>
              <a:t>ПЛАНИРУЕМЫЙ РЕЗУЛЬТАТ</a:t>
            </a:r>
            <a:r>
              <a:rPr lang="ru-RU" altLang="ru-RU" sz="2000" b="1" dirty="0">
                <a:solidFill>
                  <a:srgbClr val="CC0000"/>
                </a:solidFill>
                <a:latin typeface="Times New Roman" pitchFamily="18" charset="0"/>
              </a:rPr>
              <a:t>:  </a:t>
            </a:r>
            <a:r>
              <a:rPr lang="ru-RU" altLang="ru-RU" sz="2400" b="1" dirty="0">
                <a:solidFill>
                  <a:srgbClr val="CC0000"/>
                </a:solidFill>
              </a:rPr>
              <a:t>(УУД)</a:t>
            </a:r>
            <a:endParaRPr lang="ru-RU" altLang="ru-RU" sz="2400" b="1" dirty="0">
              <a:solidFill>
                <a:srgbClr val="CC0000"/>
              </a:solidFill>
              <a:latin typeface="Times New Roman" pitchFamily="18" charset="0"/>
            </a:endParaRPr>
          </a:p>
          <a:p>
            <a:pPr algn="ctr"/>
            <a:r>
              <a:rPr lang="ru-RU" altLang="ru-RU" sz="2000" b="1" dirty="0" smtClean="0">
                <a:latin typeface="Times New Roman" pitchFamily="18" charset="0"/>
              </a:rPr>
              <a:t>Личностные, предметные, метапредметные </a:t>
            </a:r>
            <a:r>
              <a:rPr lang="ru-RU" altLang="ru-RU" sz="2000" b="1" dirty="0">
                <a:latin typeface="Times New Roman" pitchFamily="18" charset="0"/>
              </a:rPr>
              <a:t>универсальные учебные </a:t>
            </a:r>
            <a:r>
              <a:rPr lang="ru-RU" altLang="ru-RU" sz="2000" b="1" dirty="0" smtClean="0">
                <a:latin typeface="Times New Roman" pitchFamily="18" charset="0"/>
              </a:rPr>
              <a:t>действия: коммуникативные, регулятивные, познавательные.</a:t>
            </a:r>
            <a:endParaRPr lang="ru-RU" altLang="ru-RU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57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1143000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CC0000"/>
                </a:solidFill>
                <a:latin typeface="Cambria Math" pitchFamily="18" charset="0"/>
                <a:ea typeface="Cambria Math" pitchFamily="18" charset="0"/>
              </a:rPr>
              <a:t>Технология системно - </a:t>
            </a:r>
            <a:r>
              <a:rPr lang="ru-RU" altLang="ru-RU" sz="3200" b="1" dirty="0" err="1" smtClean="0">
                <a:solidFill>
                  <a:srgbClr val="CC0000"/>
                </a:solidFill>
                <a:latin typeface="Cambria Math" pitchFamily="18" charset="0"/>
                <a:ea typeface="Cambria Math" pitchFamily="18" charset="0"/>
              </a:rPr>
              <a:t>деятельностного</a:t>
            </a:r>
            <a:r>
              <a:rPr lang="ru-RU" altLang="ru-RU" sz="3200" b="1" dirty="0" smtClean="0">
                <a:solidFill>
                  <a:srgbClr val="CC0000"/>
                </a:solidFill>
                <a:latin typeface="Cambria Math" pitchFamily="18" charset="0"/>
                <a:ea typeface="Cambria Math" pitchFamily="18" charset="0"/>
              </a:rPr>
              <a:t> подхода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268413"/>
            <a:ext cx="6624736" cy="5762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2400" b="1" dirty="0" smtClean="0">
                <a:solidFill>
                  <a:srgbClr val="CC0000"/>
                </a:solidFill>
                <a:latin typeface="Cambria Math" pitchFamily="18" charset="0"/>
                <a:ea typeface="Cambria Math" pitchFamily="18" charset="0"/>
              </a:rPr>
              <a:t>Система дидактических принципов</a:t>
            </a:r>
            <a:r>
              <a:rPr lang="ru-RU" altLang="ru-RU" sz="2400" dirty="0" smtClean="0">
                <a:solidFill>
                  <a:srgbClr val="CC0000"/>
                </a:solidFill>
              </a:rPr>
              <a:t>: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79388" y="1844675"/>
            <a:ext cx="3024187" cy="5048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деятельности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11188" y="2492375"/>
            <a:ext cx="3384550" cy="431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непрерывности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900113" y="3141663"/>
            <a:ext cx="3384550" cy="5048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целостности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331913" y="3789363"/>
            <a:ext cx="3384550" cy="5032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минимакса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987675" y="5876925"/>
            <a:ext cx="5327650" cy="431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психологической комфортности 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835150" y="4508500"/>
            <a:ext cx="3384550" cy="5762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вариативности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411413" y="5229225"/>
            <a:ext cx="3384550" cy="431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принцип творчества</a:t>
            </a:r>
          </a:p>
        </p:txBody>
      </p:sp>
      <p:pic>
        <p:nvPicPr>
          <p:cNvPr id="8203" name="Picture 12" descr="BD05552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644900"/>
            <a:ext cx="23399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82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9176" cy="100811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Вот некоторые виды деятельности обучающихся на уроке: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84784"/>
            <a:ext cx="7427168" cy="4641379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Составление: плана, схемы, графика, диаграммы, рисунка, хронологической таблицы.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Составление биографических справок и характеристик деятельности исторических личностей.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Работа с исторической картой.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 исторических источников (документов)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Подготовка и оформление сообщения, доклада, реферата.</a:t>
            </a:r>
            <a:r>
              <a:rPr lang="ru-RU" sz="2400" dirty="0" smtClean="0"/>
              <a:t>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Рецензия на ответ товарища.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00323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Задания на образную реконструкцию исторических фактов: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204864"/>
            <a:ext cx="7571184" cy="3921299"/>
          </a:xfrm>
        </p:spPr>
        <p:txBody>
          <a:bodyPr/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Изложение исторических событий от имени одного из участников, свидетелей, современников или потомков;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Изложение сути исторических событий в диалоге, споре, беседе их непосредственных участников, представляющих разные (противоположные) мнения и оценки.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учителя в СДП: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908720"/>
            <a:ext cx="7344816" cy="532859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создать условия для саморазвития потенциальных возможностей и творчества обучающихся на уроках истории и обществознания;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вовлечь каждого ученика в активный познавательный процесс;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создать атмосферу сотрудничества при решении задач;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помочь сформировать собственное и аргументированное мнение по той или иной проблеме;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совершенствовать интеллектуальные способности учащихся.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651</Words>
  <Application>Microsoft Office PowerPoint</Application>
  <PresentationFormat>Экран (4:3)</PresentationFormat>
  <Paragraphs>80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 Math</vt:lpstr>
      <vt:lpstr>Mongolian Baiti</vt:lpstr>
      <vt:lpstr>Monotype Corsiva</vt:lpstr>
      <vt:lpstr>Times New Roman</vt:lpstr>
      <vt:lpstr>Wingdings</vt:lpstr>
      <vt:lpstr>Тема Office</vt:lpstr>
      <vt:lpstr>Презентация PowerPoint</vt:lpstr>
      <vt:lpstr>Основные задачи образования </vt:lpstr>
      <vt:lpstr>Презентация PowerPoint</vt:lpstr>
      <vt:lpstr>Основой, обеспечивающей  реализацию Федерального Образовательного  Стандарта, является системно – деятельностный подход, который обеспечивает:    </vt:lpstr>
      <vt:lpstr>Системно- деятельностный подход </vt:lpstr>
      <vt:lpstr>Технология системно - деятельностного подхода</vt:lpstr>
      <vt:lpstr>Вот некоторые виды деятельности обучающихся на уроке: </vt:lpstr>
      <vt:lpstr>Задания на образную реконструкцию исторических фактов: </vt:lpstr>
      <vt:lpstr>Задача учителя в СДП: </vt:lpstr>
      <vt:lpstr>Применение интерактивных методов и приемов: </vt:lpstr>
      <vt:lpstr>Работа в группах позволяет реализовать следующие задачи: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Dell</cp:lastModifiedBy>
  <cp:revision>35</cp:revision>
  <dcterms:created xsi:type="dcterms:W3CDTF">2014-06-15T05:44:44Z</dcterms:created>
  <dcterms:modified xsi:type="dcterms:W3CDTF">2024-12-09T18:50:27Z</dcterms:modified>
</cp:coreProperties>
</file>